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Lst>
  <p:sldSz cx="39585900" cy="28803600"/>
  <p:notesSz cx="6858000" cy="9144000"/>
  <p:embeddedFontLst>
    <p:embeddedFont>
      <p:font typeface="Gordita" charset="1" panose="00000000000000000000"/>
      <p:regular r:id="rId7"/>
    </p:embeddedFont>
    <p:embeddedFont>
      <p:font typeface="Gordita Bold" charset="1" panose="00000000000000000000"/>
      <p:regular r:id="rId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92048" y="1343481"/>
            <a:ext cx="36215904" cy="26113038"/>
            <a:chOff x="0" y="0"/>
            <a:chExt cx="3406978" cy="2456560"/>
          </a:xfrm>
        </p:grpSpPr>
        <p:sp>
          <p:nvSpPr>
            <p:cNvPr name="Freeform 3" id="3"/>
            <p:cNvSpPr/>
            <p:nvPr/>
          </p:nvSpPr>
          <p:spPr>
            <a:xfrm flipH="false" flipV="false" rot="0">
              <a:off x="0" y="0"/>
              <a:ext cx="3406978" cy="2456560"/>
            </a:xfrm>
            <a:custGeom>
              <a:avLst/>
              <a:gdLst/>
              <a:ahLst/>
              <a:cxnLst/>
              <a:rect r="r" b="b" t="t" l="l"/>
              <a:pathLst>
                <a:path h="2456560" w="3406978">
                  <a:moveTo>
                    <a:pt x="0" y="0"/>
                  </a:moveTo>
                  <a:lnTo>
                    <a:pt x="3406978" y="0"/>
                  </a:lnTo>
                  <a:lnTo>
                    <a:pt x="3406978" y="2456560"/>
                  </a:lnTo>
                  <a:lnTo>
                    <a:pt x="0" y="2456560"/>
                  </a:lnTo>
                  <a:close/>
                </a:path>
              </a:pathLst>
            </a:custGeom>
            <a:solidFill>
              <a:srgbClr val="000000">
                <a:alpha val="0"/>
              </a:srgbClr>
            </a:solidFill>
            <a:ln w="38100" cap="sq">
              <a:solidFill>
                <a:srgbClr val="000001"/>
              </a:solidFill>
              <a:prstDash val="solid"/>
              <a:miter/>
            </a:ln>
          </p:spPr>
        </p:sp>
        <p:sp>
          <p:nvSpPr>
            <p:cNvPr name="TextBox 4" id="4"/>
            <p:cNvSpPr txBox="true"/>
            <p:nvPr/>
          </p:nvSpPr>
          <p:spPr>
            <a:xfrm>
              <a:off x="0" y="-76200"/>
              <a:ext cx="3406978" cy="2532760"/>
            </a:xfrm>
            <a:prstGeom prst="rect">
              <a:avLst/>
            </a:prstGeom>
          </p:spPr>
          <p:txBody>
            <a:bodyPr anchor="ctr" rtlCol="false" tIns="44444" lIns="44444" bIns="44444" rIns="44444"/>
            <a:lstStyle/>
            <a:p>
              <a:pPr algn="ctr">
                <a:lnSpc>
                  <a:spcPts val="5695"/>
                </a:lnSpc>
              </a:pPr>
            </a:p>
          </p:txBody>
        </p:sp>
      </p:grpSp>
      <p:grpSp>
        <p:nvGrpSpPr>
          <p:cNvPr name="Group 5" id="5"/>
          <p:cNvGrpSpPr/>
          <p:nvPr/>
        </p:nvGrpSpPr>
        <p:grpSpPr>
          <a:xfrm rot="0">
            <a:off x="2227454" y="26039119"/>
            <a:ext cx="35145091" cy="1018199"/>
            <a:chOff x="0" y="0"/>
            <a:chExt cx="4534275" cy="131364"/>
          </a:xfrm>
        </p:grpSpPr>
        <p:sp>
          <p:nvSpPr>
            <p:cNvPr name="Freeform 6" id="6"/>
            <p:cNvSpPr/>
            <p:nvPr/>
          </p:nvSpPr>
          <p:spPr>
            <a:xfrm flipH="false" flipV="false" rot="0">
              <a:off x="0" y="0"/>
              <a:ext cx="4534275" cy="131364"/>
            </a:xfrm>
            <a:custGeom>
              <a:avLst/>
              <a:gdLst/>
              <a:ahLst/>
              <a:cxnLst/>
              <a:rect r="r" b="b" t="t" l="l"/>
              <a:pathLst>
                <a:path h="131364" w="4534275">
                  <a:moveTo>
                    <a:pt x="0" y="0"/>
                  </a:moveTo>
                  <a:lnTo>
                    <a:pt x="4534275" y="0"/>
                  </a:lnTo>
                  <a:lnTo>
                    <a:pt x="4534275" y="131364"/>
                  </a:lnTo>
                  <a:lnTo>
                    <a:pt x="0" y="131364"/>
                  </a:lnTo>
                  <a:close/>
                </a:path>
              </a:pathLst>
            </a:custGeom>
            <a:solidFill>
              <a:srgbClr val="38B6FF"/>
            </a:solidFill>
          </p:spPr>
        </p:sp>
        <p:sp>
          <p:nvSpPr>
            <p:cNvPr name="TextBox 7" id="7"/>
            <p:cNvSpPr txBox="true"/>
            <p:nvPr/>
          </p:nvSpPr>
          <p:spPr>
            <a:xfrm>
              <a:off x="0" y="-57150"/>
              <a:ext cx="4534275" cy="188514"/>
            </a:xfrm>
            <a:prstGeom prst="rect">
              <a:avLst/>
            </a:prstGeom>
          </p:spPr>
          <p:txBody>
            <a:bodyPr anchor="ctr" rtlCol="false" tIns="32407" lIns="32407" bIns="32407" rIns="32407"/>
            <a:lstStyle/>
            <a:p>
              <a:pPr algn="ctr">
                <a:lnSpc>
                  <a:spcPts val="4763"/>
                </a:lnSpc>
              </a:pPr>
            </a:p>
          </p:txBody>
        </p:sp>
      </p:grpSp>
      <p:grpSp>
        <p:nvGrpSpPr>
          <p:cNvPr name="Group 8" id="8"/>
          <p:cNvGrpSpPr/>
          <p:nvPr/>
        </p:nvGrpSpPr>
        <p:grpSpPr>
          <a:xfrm rot="0">
            <a:off x="2227454" y="5207949"/>
            <a:ext cx="35145091" cy="1682674"/>
            <a:chOff x="0" y="0"/>
            <a:chExt cx="4534275" cy="217092"/>
          </a:xfrm>
        </p:grpSpPr>
        <p:sp>
          <p:nvSpPr>
            <p:cNvPr name="Freeform 9" id="9"/>
            <p:cNvSpPr/>
            <p:nvPr/>
          </p:nvSpPr>
          <p:spPr>
            <a:xfrm flipH="false" flipV="false" rot="0">
              <a:off x="0" y="0"/>
              <a:ext cx="4534275" cy="217092"/>
            </a:xfrm>
            <a:custGeom>
              <a:avLst/>
              <a:gdLst/>
              <a:ahLst/>
              <a:cxnLst/>
              <a:rect r="r" b="b" t="t" l="l"/>
              <a:pathLst>
                <a:path h="217092" w="4534275">
                  <a:moveTo>
                    <a:pt x="0" y="0"/>
                  </a:moveTo>
                  <a:lnTo>
                    <a:pt x="4534275" y="0"/>
                  </a:lnTo>
                  <a:lnTo>
                    <a:pt x="4534275" y="217092"/>
                  </a:lnTo>
                  <a:lnTo>
                    <a:pt x="0" y="217092"/>
                  </a:lnTo>
                  <a:close/>
                </a:path>
              </a:pathLst>
            </a:custGeom>
            <a:solidFill>
              <a:srgbClr val="38B6FF"/>
            </a:solidFill>
          </p:spPr>
        </p:sp>
        <p:sp>
          <p:nvSpPr>
            <p:cNvPr name="TextBox 10" id="10"/>
            <p:cNvSpPr txBox="true"/>
            <p:nvPr/>
          </p:nvSpPr>
          <p:spPr>
            <a:xfrm>
              <a:off x="0" y="-57150"/>
              <a:ext cx="4534275" cy="274242"/>
            </a:xfrm>
            <a:prstGeom prst="rect">
              <a:avLst/>
            </a:prstGeom>
          </p:spPr>
          <p:txBody>
            <a:bodyPr anchor="ctr" rtlCol="false" tIns="32407" lIns="32407" bIns="32407" rIns="32407"/>
            <a:lstStyle/>
            <a:p>
              <a:pPr algn="ctr">
                <a:lnSpc>
                  <a:spcPts val="4763"/>
                </a:lnSpc>
              </a:pPr>
            </a:p>
          </p:txBody>
        </p:sp>
      </p:grpSp>
      <p:pic>
        <p:nvPicPr>
          <p:cNvPr name="Picture 11" id="11"/>
          <p:cNvPicPr>
            <a:picLocks noChangeAspect="true"/>
          </p:cNvPicPr>
          <p:nvPr/>
        </p:nvPicPr>
        <p:blipFill>
          <a:blip r:embed="rId2"/>
          <a:stretch>
            <a:fillRect/>
          </a:stretch>
        </p:blipFill>
        <p:spPr>
          <a:xfrm rot="0">
            <a:off x="23005865" y="8070150"/>
            <a:ext cx="7962338" cy="6482045"/>
          </a:xfrm>
          <a:prstGeom prst="rect">
            <a:avLst/>
          </a:prstGeom>
        </p:spPr>
      </p:pic>
      <p:pic>
        <p:nvPicPr>
          <p:cNvPr name="Picture 12" id="12"/>
          <p:cNvPicPr>
            <a:picLocks noChangeAspect="true"/>
          </p:cNvPicPr>
          <p:nvPr/>
        </p:nvPicPr>
        <p:blipFill>
          <a:blip r:embed="rId3"/>
          <a:stretch>
            <a:fillRect/>
          </a:stretch>
        </p:blipFill>
        <p:spPr>
          <a:xfrm rot="0">
            <a:off x="30039749" y="8203222"/>
            <a:ext cx="6726730" cy="6188180"/>
          </a:xfrm>
          <a:prstGeom prst="rect">
            <a:avLst/>
          </a:prstGeom>
        </p:spPr>
      </p:pic>
      <p:sp>
        <p:nvSpPr>
          <p:cNvPr name="Freeform 13" id="13"/>
          <p:cNvSpPr/>
          <p:nvPr/>
        </p:nvSpPr>
        <p:spPr>
          <a:xfrm flipH="false" flipV="false" rot="0">
            <a:off x="3028746" y="2569799"/>
            <a:ext cx="1939607" cy="2349744"/>
          </a:xfrm>
          <a:custGeom>
            <a:avLst/>
            <a:gdLst/>
            <a:ahLst/>
            <a:cxnLst/>
            <a:rect r="r" b="b" t="t" l="l"/>
            <a:pathLst>
              <a:path h="2349744" w="1939607">
                <a:moveTo>
                  <a:pt x="0" y="0"/>
                </a:moveTo>
                <a:lnTo>
                  <a:pt x="1939607" y="0"/>
                </a:lnTo>
                <a:lnTo>
                  <a:pt x="1939607" y="2349744"/>
                </a:lnTo>
                <a:lnTo>
                  <a:pt x="0" y="23497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14" id="14"/>
          <p:cNvSpPr/>
          <p:nvPr/>
        </p:nvSpPr>
        <p:spPr>
          <a:xfrm>
            <a:off x="11931597" y="6935794"/>
            <a:ext cx="0" cy="19016985"/>
          </a:xfrm>
          <a:prstGeom prst="line">
            <a:avLst/>
          </a:prstGeom>
          <a:ln cap="flat" w="38100">
            <a:solidFill>
              <a:srgbClr val="000000"/>
            </a:solidFill>
            <a:prstDash val="solid"/>
            <a:headEnd type="none" len="sm" w="sm"/>
            <a:tailEnd type="none" len="sm" w="sm"/>
          </a:ln>
        </p:spPr>
      </p:sp>
      <p:sp>
        <p:nvSpPr>
          <p:cNvPr name="AutoShape 15" id="15"/>
          <p:cNvSpPr/>
          <p:nvPr/>
        </p:nvSpPr>
        <p:spPr>
          <a:xfrm flipH="true">
            <a:off x="22875411" y="6890622"/>
            <a:ext cx="0" cy="19148497"/>
          </a:xfrm>
          <a:prstGeom prst="line">
            <a:avLst/>
          </a:prstGeom>
          <a:ln cap="flat" w="38100">
            <a:solidFill>
              <a:srgbClr val="000000"/>
            </a:solidFill>
            <a:prstDash val="solid"/>
            <a:headEnd type="none" len="sm" w="sm"/>
            <a:tailEnd type="none" len="sm" w="sm"/>
          </a:ln>
        </p:spPr>
      </p:sp>
      <p:sp>
        <p:nvSpPr>
          <p:cNvPr name="AutoShape 16" id="16"/>
          <p:cNvSpPr/>
          <p:nvPr/>
        </p:nvSpPr>
        <p:spPr>
          <a:xfrm>
            <a:off x="2227454" y="6890622"/>
            <a:ext cx="35145091" cy="0"/>
          </a:xfrm>
          <a:prstGeom prst="line">
            <a:avLst/>
          </a:prstGeom>
          <a:ln cap="flat" w="38100">
            <a:solidFill>
              <a:srgbClr val="000000"/>
            </a:solidFill>
            <a:prstDash val="solid"/>
            <a:headEnd type="none" len="sm" w="sm"/>
            <a:tailEnd type="none" len="sm" w="sm"/>
          </a:ln>
        </p:spPr>
      </p:sp>
      <p:sp>
        <p:nvSpPr>
          <p:cNvPr name="Freeform 17" id="17"/>
          <p:cNvSpPr/>
          <p:nvPr/>
        </p:nvSpPr>
        <p:spPr>
          <a:xfrm flipH="false" flipV="true" rot="-5400000">
            <a:off x="33827265" y="22493839"/>
            <a:ext cx="5862710" cy="1227851"/>
          </a:xfrm>
          <a:custGeom>
            <a:avLst/>
            <a:gdLst/>
            <a:ahLst/>
            <a:cxnLst/>
            <a:rect r="r" b="b" t="t" l="l"/>
            <a:pathLst>
              <a:path h="1227851" w="5862710">
                <a:moveTo>
                  <a:pt x="0" y="1227851"/>
                </a:moveTo>
                <a:lnTo>
                  <a:pt x="5862710" y="1227851"/>
                </a:lnTo>
                <a:lnTo>
                  <a:pt x="5862710" y="0"/>
                </a:lnTo>
                <a:lnTo>
                  <a:pt x="0" y="0"/>
                </a:lnTo>
                <a:lnTo>
                  <a:pt x="0" y="1227851"/>
                </a:lnTo>
                <a:close/>
              </a:path>
            </a:pathLst>
          </a:custGeom>
          <a:blipFill>
            <a:blip r:embed="rId6">
              <a:alphaModFix amt="19999"/>
            </a:blip>
            <a:stretch>
              <a:fillRect l="0" t="0" r="-406310" b="-1108758"/>
            </a:stretch>
          </a:blipFill>
        </p:spPr>
      </p:sp>
      <p:sp>
        <p:nvSpPr>
          <p:cNvPr name="TextBox 18" id="18"/>
          <p:cNvSpPr txBox="true"/>
          <p:nvPr/>
        </p:nvSpPr>
        <p:spPr>
          <a:xfrm rot="0">
            <a:off x="11996412" y="2192382"/>
            <a:ext cx="15607176" cy="3015567"/>
          </a:xfrm>
          <a:prstGeom prst="rect">
            <a:avLst/>
          </a:prstGeom>
        </p:spPr>
        <p:txBody>
          <a:bodyPr anchor="t" rtlCol="false" tIns="0" lIns="0" bIns="0" rIns="0">
            <a:spAutoFit/>
          </a:bodyPr>
          <a:lstStyle/>
          <a:p>
            <a:pPr algn="ctr">
              <a:lnSpc>
                <a:spcPts val="11863"/>
              </a:lnSpc>
            </a:pPr>
            <a:r>
              <a:rPr lang="en-US" sz="10316">
                <a:solidFill>
                  <a:srgbClr val="FFFFFF"/>
                </a:solidFill>
                <a:latin typeface="Gordita"/>
                <a:ea typeface="Gordita"/>
                <a:cs typeface="Gordita"/>
                <a:sym typeface="Gordita"/>
              </a:rPr>
              <a:t>SCIENTIFIC</a:t>
            </a:r>
          </a:p>
          <a:p>
            <a:pPr algn="ctr">
              <a:lnSpc>
                <a:spcPts val="11863"/>
              </a:lnSpc>
            </a:pPr>
            <a:r>
              <a:rPr lang="en-US" sz="10316">
                <a:solidFill>
                  <a:srgbClr val="FFFFFF"/>
                </a:solidFill>
                <a:latin typeface="Gordita"/>
                <a:ea typeface="Gordita"/>
                <a:cs typeface="Gordita"/>
                <a:sym typeface="Gordita"/>
              </a:rPr>
              <a:t>RESEARCH POSTER</a:t>
            </a:r>
          </a:p>
        </p:txBody>
      </p:sp>
      <p:sp>
        <p:nvSpPr>
          <p:cNvPr name="TextBox 19" id="19"/>
          <p:cNvSpPr txBox="true"/>
          <p:nvPr/>
        </p:nvSpPr>
        <p:spPr>
          <a:xfrm rot="0">
            <a:off x="10407023" y="3028550"/>
            <a:ext cx="4288820" cy="1944444"/>
          </a:xfrm>
          <a:prstGeom prst="rect">
            <a:avLst/>
          </a:prstGeom>
        </p:spPr>
        <p:txBody>
          <a:bodyPr anchor="t" rtlCol="false" tIns="0" lIns="0" bIns="0" rIns="0">
            <a:spAutoFit/>
          </a:bodyPr>
          <a:lstStyle/>
          <a:p>
            <a:pPr algn="l">
              <a:lnSpc>
                <a:spcPts val="5103"/>
              </a:lnSpc>
            </a:pPr>
            <a:r>
              <a:rPr lang="en-US" b="true" sz="4252">
                <a:solidFill>
                  <a:srgbClr val="DDEB54"/>
                </a:solidFill>
                <a:latin typeface="Gordita Bold"/>
                <a:ea typeface="Gordita Bold"/>
                <a:cs typeface="Gordita Bold"/>
                <a:sym typeface="Gordita Bold"/>
              </a:rPr>
              <a:t>ADD YOUR UNIVERSITY LOGO HERE</a:t>
            </a:r>
          </a:p>
        </p:txBody>
      </p:sp>
      <p:sp>
        <p:nvSpPr>
          <p:cNvPr name="TextBox 20" id="20"/>
          <p:cNvSpPr txBox="true"/>
          <p:nvPr/>
        </p:nvSpPr>
        <p:spPr>
          <a:xfrm rot="0">
            <a:off x="28049259" y="3803190"/>
            <a:ext cx="8438717" cy="1169804"/>
          </a:xfrm>
          <a:prstGeom prst="rect">
            <a:avLst/>
          </a:prstGeom>
        </p:spPr>
        <p:txBody>
          <a:bodyPr anchor="t" rtlCol="false" tIns="0" lIns="0" bIns="0" rIns="0">
            <a:spAutoFit/>
          </a:bodyPr>
          <a:lstStyle/>
          <a:p>
            <a:pPr algn="r">
              <a:lnSpc>
                <a:spcPts val="4763"/>
              </a:lnSpc>
            </a:pPr>
            <a:r>
              <a:rPr lang="en-US" sz="3402" spc="136">
                <a:solidFill>
                  <a:srgbClr val="FFFFFF"/>
                </a:solidFill>
                <a:latin typeface="Gordita"/>
                <a:ea typeface="Gordita"/>
                <a:cs typeface="Gordita"/>
                <a:sym typeface="Gordita"/>
              </a:rPr>
              <a:t>NAME THE INSTITUTIONS THAT SUPPORTED YOUR RESEARCH</a:t>
            </a:r>
          </a:p>
        </p:txBody>
      </p:sp>
      <p:grpSp>
        <p:nvGrpSpPr>
          <p:cNvPr name="Group 21" id="21"/>
          <p:cNvGrpSpPr/>
          <p:nvPr/>
        </p:nvGrpSpPr>
        <p:grpSpPr>
          <a:xfrm rot="0">
            <a:off x="2227454" y="1759612"/>
            <a:ext cx="35145091" cy="3659933"/>
            <a:chOff x="0" y="0"/>
            <a:chExt cx="2000415" cy="208319"/>
          </a:xfrm>
        </p:grpSpPr>
        <p:sp>
          <p:nvSpPr>
            <p:cNvPr name="Freeform 22" id="22"/>
            <p:cNvSpPr/>
            <p:nvPr/>
          </p:nvSpPr>
          <p:spPr>
            <a:xfrm flipH="false" flipV="false" rot="0">
              <a:off x="0" y="0"/>
              <a:ext cx="2000415" cy="208319"/>
            </a:xfrm>
            <a:custGeom>
              <a:avLst/>
              <a:gdLst/>
              <a:ahLst/>
              <a:cxnLst/>
              <a:rect r="r" b="b" t="t" l="l"/>
              <a:pathLst>
                <a:path h="208319" w="2000415">
                  <a:moveTo>
                    <a:pt x="0" y="0"/>
                  </a:moveTo>
                  <a:lnTo>
                    <a:pt x="2000415" y="0"/>
                  </a:lnTo>
                  <a:lnTo>
                    <a:pt x="2000415" y="208319"/>
                  </a:lnTo>
                  <a:lnTo>
                    <a:pt x="0" y="208319"/>
                  </a:lnTo>
                  <a:close/>
                </a:path>
              </a:pathLst>
            </a:custGeom>
            <a:blipFill>
              <a:blip r:embed="rId6"/>
              <a:stretch>
                <a:fillRect l="0" t="-39889" r="-38227" b="-523787"/>
              </a:stretch>
            </a:blipFill>
          </p:spPr>
        </p:sp>
      </p:grpSp>
      <p:sp>
        <p:nvSpPr>
          <p:cNvPr name="Freeform 23" id="23"/>
          <p:cNvSpPr/>
          <p:nvPr/>
        </p:nvSpPr>
        <p:spPr>
          <a:xfrm flipH="false" flipV="false" rot="0">
            <a:off x="16979086" y="1496600"/>
            <a:ext cx="4614076" cy="1222730"/>
          </a:xfrm>
          <a:custGeom>
            <a:avLst/>
            <a:gdLst/>
            <a:ahLst/>
            <a:cxnLst/>
            <a:rect r="r" b="b" t="t" l="l"/>
            <a:pathLst>
              <a:path h="1222730" w="4614076">
                <a:moveTo>
                  <a:pt x="0" y="0"/>
                </a:moveTo>
                <a:lnTo>
                  <a:pt x="4614076" y="0"/>
                </a:lnTo>
                <a:lnTo>
                  <a:pt x="4614076" y="1222730"/>
                </a:lnTo>
                <a:lnTo>
                  <a:pt x="0" y="1222730"/>
                </a:lnTo>
                <a:lnTo>
                  <a:pt x="0" y="0"/>
                </a:lnTo>
                <a:close/>
              </a:path>
            </a:pathLst>
          </a:custGeom>
          <a:blipFill>
            <a:blip r:embed="rId7"/>
            <a:stretch>
              <a:fillRect l="0" t="0" r="0" b="0"/>
            </a:stretch>
          </a:blipFill>
        </p:spPr>
      </p:sp>
      <p:sp>
        <p:nvSpPr>
          <p:cNvPr name="TextBox 24" id="24"/>
          <p:cNvSpPr txBox="true"/>
          <p:nvPr/>
        </p:nvSpPr>
        <p:spPr>
          <a:xfrm rot="0">
            <a:off x="11534537" y="5795806"/>
            <a:ext cx="16498518" cy="605667"/>
          </a:xfrm>
          <a:prstGeom prst="rect">
            <a:avLst/>
          </a:prstGeom>
        </p:spPr>
        <p:txBody>
          <a:bodyPr anchor="t" rtlCol="false" tIns="0" lIns="0" bIns="0" rIns="0">
            <a:spAutoFit/>
          </a:bodyPr>
          <a:lstStyle/>
          <a:p>
            <a:pPr algn="ctr">
              <a:lnSpc>
                <a:spcPts val="5103"/>
              </a:lnSpc>
            </a:pPr>
            <a:r>
              <a:rPr lang="en-US" sz="3402" spc="187">
                <a:solidFill>
                  <a:srgbClr val="000001"/>
                </a:solidFill>
                <a:latin typeface="Gordita"/>
                <a:ea typeface="Gordita"/>
                <a:cs typeface="Gordita"/>
                <a:sym typeface="Gordita"/>
              </a:rPr>
              <a:t>AUTHORS AND AFFILIATION</a:t>
            </a:r>
          </a:p>
        </p:txBody>
      </p:sp>
      <p:sp>
        <p:nvSpPr>
          <p:cNvPr name="TextBox 25" id="25"/>
          <p:cNvSpPr txBox="true"/>
          <p:nvPr/>
        </p:nvSpPr>
        <p:spPr>
          <a:xfrm rot="0">
            <a:off x="12695150" y="7505764"/>
            <a:ext cx="5497391" cy="570211"/>
          </a:xfrm>
          <a:prstGeom prst="rect">
            <a:avLst/>
          </a:prstGeom>
        </p:spPr>
        <p:txBody>
          <a:bodyPr anchor="t" rtlCol="false" tIns="0" lIns="0" bIns="0" rIns="0">
            <a:spAutoFit/>
          </a:bodyPr>
          <a:lstStyle/>
          <a:p>
            <a:pPr algn="l">
              <a:lnSpc>
                <a:spcPts val="4763"/>
              </a:lnSpc>
            </a:pPr>
            <a:r>
              <a:rPr lang="en-US" b="true" sz="3402" spc="153">
                <a:solidFill>
                  <a:srgbClr val="F47051"/>
                </a:solidFill>
                <a:latin typeface="Gordita Bold"/>
                <a:ea typeface="Gordita Bold"/>
                <a:cs typeface="Gordita Bold"/>
                <a:sym typeface="Gordita Bold"/>
              </a:rPr>
              <a:t>METHODOLOGY</a:t>
            </a:r>
          </a:p>
        </p:txBody>
      </p:sp>
      <p:sp>
        <p:nvSpPr>
          <p:cNvPr name="TextBox 26" id="26"/>
          <p:cNvSpPr txBox="true"/>
          <p:nvPr/>
        </p:nvSpPr>
        <p:spPr>
          <a:xfrm rot="0">
            <a:off x="3028746" y="7505764"/>
            <a:ext cx="5382528" cy="570211"/>
          </a:xfrm>
          <a:prstGeom prst="rect">
            <a:avLst/>
          </a:prstGeom>
        </p:spPr>
        <p:txBody>
          <a:bodyPr anchor="t" rtlCol="false" tIns="0" lIns="0" bIns="0" rIns="0">
            <a:spAutoFit/>
          </a:bodyPr>
          <a:lstStyle/>
          <a:p>
            <a:pPr algn="l">
              <a:lnSpc>
                <a:spcPts val="4763"/>
              </a:lnSpc>
            </a:pPr>
            <a:r>
              <a:rPr lang="en-US" b="true" sz="3402" spc="153">
                <a:solidFill>
                  <a:srgbClr val="F47051"/>
                </a:solidFill>
                <a:latin typeface="Gordita Bold"/>
                <a:ea typeface="Gordita Bold"/>
                <a:cs typeface="Gordita Bold"/>
                <a:sym typeface="Gordita Bold"/>
              </a:rPr>
              <a:t>INTRODUCTION</a:t>
            </a:r>
          </a:p>
        </p:txBody>
      </p:sp>
      <p:sp>
        <p:nvSpPr>
          <p:cNvPr name="TextBox 27" id="27"/>
          <p:cNvSpPr txBox="true"/>
          <p:nvPr/>
        </p:nvSpPr>
        <p:spPr>
          <a:xfrm rot="0">
            <a:off x="24453352" y="7513016"/>
            <a:ext cx="12069274" cy="570211"/>
          </a:xfrm>
          <a:prstGeom prst="rect">
            <a:avLst/>
          </a:prstGeom>
        </p:spPr>
        <p:txBody>
          <a:bodyPr anchor="t" rtlCol="false" tIns="0" lIns="0" bIns="0" rIns="0">
            <a:spAutoFit/>
          </a:bodyPr>
          <a:lstStyle/>
          <a:p>
            <a:pPr algn="ctr">
              <a:lnSpc>
                <a:spcPts val="4763"/>
              </a:lnSpc>
            </a:pPr>
            <a:r>
              <a:rPr lang="en-US" sz="3402" spc="187">
                <a:solidFill>
                  <a:srgbClr val="000001"/>
                </a:solidFill>
                <a:latin typeface="Gordita"/>
                <a:ea typeface="Gordita"/>
                <a:cs typeface="Gordita"/>
                <a:sym typeface="Gordita"/>
              </a:rPr>
              <a:t>EXPLAIN YOUR CHARTS</a:t>
            </a:r>
          </a:p>
        </p:txBody>
      </p:sp>
      <p:sp>
        <p:nvSpPr>
          <p:cNvPr name="TextBox 28" id="28"/>
          <p:cNvSpPr txBox="true"/>
          <p:nvPr/>
        </p:nvSpPr>
        <p:spPr>
          <a:xfrm rot="0">
            <a:off x="12695150" y="8299829"/>
            <a:ext cx="9389095" cy="5965538"/>
          </a:xfrm>
          <a:prstGeom prst="rect">
            <a:avLst/>
          </a:prstGeom>
        </p:spPr>
        <p:txBody>
          <a:bodyPr anchor="t" rtlCol="false" tIns="0" lIns="0" bIns="0" rIns="0">
            <a:spAutoFit/>
          </a:bodyPr>
          <a:lstStyle/>
          <a:p>
            <a:pPr algn="l">
              <a:lnSpc>
                <a:spcPts val="4763"/>
              </a:lnSpc>
            </a:pPr>
            <a:r>
              <a:rPr lang="en-US" sz="3402">
                <a:solidFill>
                  <a:srgbClr val="000001"/>
                </a:solidFill>
                <a:latin typeface="Gordita"/>
                <a:ea typeface="Gordita"/>
                <a:cs typeface="Gordita"/>
                <a:sym typeface="Gordita"/>
              </a:rPr>
              <a:t>Let people know how you did your study. Methods can vary depending on the subject or results you want to see. These methods can include:</a:t>
            </a:r>
          </a:p>
          <a:p>
            <a:pPr algn="l" marL="734567" indent="-367284" lvl="1">
              <a:lnSpc>
                <a:spcPts val="4763"/>
              </a:lnSpc>
              <a:buFont typeface="Arial"/>
              <a:buChar char="•"/>
            </a:pPr>
            <a:r>
              <a:rPr lang="en-US" sz="3402">
                <a:solidFill>
                  <a:srgbClr val="000001"/>
                </a:solidFill>
                <a:latin typeface="Gordita"/>
                <a:ea typeface="Gordita"/>
                <a:cs typeface="Gordita"/>
                <a:sym typeface="Gordita"/>
              </a:rPr>
              <a:t>Interviews</a:t>
            </a:r>
          </a:p>
          <a:p>
            <a:pPr algn="l" marL="734567" indent="-367284" lvl="1">
              <a:lnSpc>
                <a:spcPts val="4763"/>
              </a:lnSpc>
              <a:buFont typeface="Arial"/>
              <a:buChar char="•"/>
            </a:pPr>
            <a:r>
              <a:rPr lang="en-US" sz="3402">
                <a:solidFill>
                  <a:srgbClr val="000001"/>
                </a:solidFill>
                <a:latin typeface="Gordita"/>
                <a:ea typeface="Gordita"/>
                <a:cs typeface="Gordita"/>
                <a:sym typeface="Gordita"/>
              </a:rPr>
              <a:t>Surveys</a:t>
            </a:r>
          </a:p>
          <a:p>
            <a:pPr algn="l" marL="734567" indent="-367284" lvl="1">
              <a:lnSpc>
                <a:spcPts val="4763"/>
              </a:lnSpc>
              <a:buFont typeface="Arial"/>
              <a:buChar char="•"/>
            </a:pPr>
            <a:r>
              <a:rPr lang="en-US" sz="3402">
                <a:solidFill>
                  <a:srgbClr val="000001"/>
                </a:solidFill>
                <a:latin typeface="Gordita"/>
                <a:ea typeface="Gordita"/>
                <a:cs typeface="Gordita"/>
                <a:sym typeface="Gordita"/>
              </a:rPr>
              <a:t>Comparison studies</a:t>
            </a:r>
          </a:p>
          <a:p>
            <a:pPr algn="l" marL="734567" indent="-367284" lvl="1">
              <a:lnSpc>
                <a:spcPts val="4763"/>
              </a:lnSpc>
              <a:buFont typeface="Arial"/>
              <a:buChar char="•"/>
            </a:pPr>
            <a:r>
              <a:rPr lang="en-US" sz="3402">
                <a:solidFill>
                  <a:srgbClr val="000001"/>
                </a:solidFill>
                <a:latin typeface="Gordita"/>
                <a:ea typeface="Gordita"/>
                <a:cs typeface="Gordita"/>
                <a:sym typeface="Gordita"/>
              </a:rPr>
              <a:t>Experiments </a:t>
            </a:r>
          </a:p>
          <a:p>
            <a:pPr algn="l">
              <a:lnSpc>
                <a:spcPts val="4763"/>
              </a:lnSpc>
            </a:pPr>
            <a:r>
              <a:rPr lang="en-US" sz="3402">
                <a:solidFill>
                  <a:srgbClr val="000001"/>
                </a:solidFill>
                <a:latin typeface="Gordita"/>
                <a:ea typeface="Gordita"/>
                <a:cs typeface="Gordita"/>
                <a:sym typeface="Gordita"/>
              </a:rPr>
              <a:t>You can also show studies of existing literature that were used as references.</a:t>
            </a:r>
          </a:p>
        </p:txBody>
      </p:sp>
      <p:sp>
        <p:nvSpPr>
          <p:cNvPr name="TextBox 29" id="29"/>
          <p:cNvSpPr txBox="true"/>
          <p:nvPr/>
        </p:nvSpPr>
        <p:spPr>
          <a:xfrm rot="0">
            <a:off x="12695150" y="16063869"/>
            <a:ext cx="9389095" cy="4767027"/>
          </a:xfrm>
          <a:prstGeom prst="rect">
            <a:avLst/>
          </a:prstGeom>
        </p:spPr>
        <p:txBody>
          <a:bodyPr anchor="t" rtlCol="false" tIns="0" lIns="0" bIns="0" rIns="0">
            <a:spAutoFit/>
          </a:bodyPr>
          <a:lstStyle/>
          <a:p>
            <a:pPr algn="l">
              <a:lnSpc>
                <a:spcPts val="4763"/>
              </a:lnSpc>
            </a:pPr>
            <a:r>
              <a:rPr lang="en-US" sz="3402">
                <a:solidFill>
                  <a:srgbClr val="000001"/>
                </a:solidFill>
                <a:latin typeface="Gordita"/>
                <a:ea typeface="Gordita"/>
                <a:cs typeface="Gordita"/>
                <a:sym typeface="Gordita"/>
              </a:rPr>
              <a:t>Results show the outcome of the research and should answer the question or hypothesis stated in the introduction.</a:t>
            </a:r>
          </a:p>
          <a:p>
            <a:pPr algn="l" marL="734567" indent="-367284" lvl="1">
              <a:lnSpc>
                <a:spcPts val="4763"/>
              </a:lnSpc>
              <a:buFont typeface="Arial"/>
              <a:buChar char="•"/>
            </a:pPr>
            <a:r>
              <a:rPr lang="en-US" sz="3402">
                <a:solidFill>
                  <a:srgbClr val="000001"/>
                </a:solidFill>
                <a:latin typeface="Gordita"/>
                <a:ea typeface="Gordita"/>
                <a:cs typeface="Gordita"/>
                <a:sym typeface="Gordita"/>
              </a:rPr>
              <a:t>State what you've found from your study</a:t>
            </a:r>
          </a:p>
          <a:p>
            <a:pPr algn="l" marL="734567" indent="-367284" lvl="1">
              <a:lnSpc>
                <a:spcPts val="4763"/>
              </a:lnSpc>
              <a:buFont typeface="Arial"/>
              <a:buChar char="•"/>
            </a:pPr>
            <a:r>
              <a:rPr lang="en-US" sz="3402">
                <a:solidFill>
                  <a:srgbClr val="000001"/>
                </a:solidFill>
                <a:latin typeface="Gordita"/>
                <a:ea typeface="Gordita"/>
                <a:cs typeface="Gordita"/>
                <a:sym typeface="Gordita"/>
              </a:rPr>
              <a:t>You can also list your findings in bullets</a:t>
            </a:r>
          </a:p>
          <a:p>
            <a:pPr algn="l" marL="734567" indent="-367284" lvl="1">
              <a:lnSpc>
                <a:spcPts val="4763"/>
              </a:lnSpc>
              <a:buFont typeface="Arial"/>
              <a:buChar char="•"/>
            </a:pPr>
            <a:r>
              <a:rPr lang="en-US" sz="3402">
                <a:solidFill>
                  <a:srgbClr val="000001"/>
                </a:solidFill>
                <a:latin typeface="Gordita"/>
                <a:ea typeface="Gordita"/>
                <a:cs typeface="Gordita"/>
                <a:sym typeface="Gordita"/>
              </a:rPr>
              <a:t>Avoid too much technical detail or jargon when presenting data.</a:t>
            </a:r>
          </a:p>
        </p:txBody>
      </p:sp>
      <p:sp>
        <p:nvSpPr>
          <p:cNvPr name="TextBox 30" id="30"/>
          <p:cNvSpPr txBox="true"/>
          <p:nvPr/>
        </p:nvSpPr>
        <p:spPr>
          <a:xfrm rot="0">
            <a:off x="12673088" y="15267243"/>
            <a:ext cx="7295266" cy="570211"/>
          </a:xfrm>
          <a:prstGeom prst="rect">
            <a:avLst/>
          </a:prstGeom>
        </p:spPr>
        <p:txBody>
          <a:bodyPr anchor="t" rtlCol="false" tIns="0" lIns="0" bIns="0" rIns="0">
            <a:spAutoFit/>
          </a:bodyPr>
          <a:lstStyle/>
          <a:p>
            <a:pPr algn="l">
              <a:lnSpc>
                <a:spcPts val="4763"/>
              </a:lnSpc>
            </a:pPr>
            <a:r>
              <a:rPr lang="en-US" b="true" sz="3402" spc="153">
                <a:solidFill>
                  <a:srgbClr val="F47051"/>
                </a:solidFill>
                <a:latin typeface="Gordita Bold"/>
                <a:ea typeface="Gordita Bold"/>
                <a:cs typeface="Gordita Bold"/>
                <a:sym typeface="Gordita Bold"/>
              </a:rPr>
              <a:t>KEY FINDINGS</a:t>
            </a:r>
          </a:p>
        </p:txBody>
      </p:sp>
      <p:sp>
        <p:nvSpPr>
          <p:cNvPr name="TextBox 31" id="31"/>
          <p:cNvSpPr txBox="true"/>
          <p:nvPr/>
        </p:nvSpPr>
        <p:spPr>
          <a:xfrm rot="0">
            <a:off x="3028746" y="18621129"/>
            <a:ext cx="8218319" cy="2368878"/>
          </a:xfrm>
          <a:prstGeom prst="rect">
            <a:avLst/>
          </a:prstGeom>
        </p:spPr>
        <p:txBody>
          <a:bodyPr anchor="t" rtlCol="false" tIns="0" lIns="0" bIns="0" rIns="0">
            <a:spAutoFit/>
          </a:bodyPr>
          <a:lstStyle/>
          <a:p>
            <a:pPr algn="l">
              <a:lnSpc>
                <a:spcPts val="4763"/>
              </a:lnSpc>
            </a:pPr>
            <a:r>
              <a:rPr lang="en-US" sz="3402">
                <a:solidFill>
                  <a:srgbClr val="000001"/>
                </a:solidFill>
                <a:latin typeface="Gordita"/>
                <a:ea typeface="Gordita"/>
                <a:cs typeface="Gordita"/>
                <a:sym typeface="Gordita"/>
              </a:rPr>
              <a:t>Explain or enumerate what you want to achieve with your research.</a:t>
            </a:r>
          </a:p>
          <a:p>
            <a:pPr algn="l" marL="734567" indent="-367284" lvl="1">
              <a:lnSpc>
                <a:spcPts val="4763"/>
              </a:lnSpc>
              <a:buFont typeface="Arial"/>
              <a:buChar char="•"/>
            </a:pPr>
            <a:r>
              <a:rPr lang="en-US" sz="3402">
                <a:solidFill>
                  <a:srgbClr val="000001"/>
                </a:solidFill>
                <a:latin typeface="Gordita"/>
                <a:ea typeface="Gordita"/>
                <a:cs typeface="Gordita"/>
                <a:sym typeface="Gordita"/>
              </a:rPr>
              <a:t>Use bullet points if you must</a:t>
            </a:r>
          </a:p>
          <a:p>
            <a:pPr algn="l" marL="734567" indent="-367284" lvl="1">
              <a:lnSpc>
                <a:spcPts val="4763"/>
              </a:lnSpc>
              <a:buFont typeface="Arial"/>
              <a:buChar char="•"/>
            </a:pPr>
            <a:r>
              <a:rPr lang="en-US" sz="3402">
                <a:solidFill>
                  <a:srgbClr val="000001"/>
                </a:solidFill>
                <a:latin typeface="Gordita"/>
                <a:ea typeface="Gordita"/>
                <a:cs typeface="Gordita"/>
                <a:sym typeface="Gordita"/>
              </a:rPr>
              <a:t>Add as needed</a:t>
            </a:r>
          </a:p>
        </p:txBody>
      </p:sp>
      <p:sp>
        <p:nvSpPr>
          <p:cNvPr name="TextBox 32" id="32"/>
          <p:cNvSpPr txBox="true"/>
          <p:nvPr/>
        </p:nvSpPr>
        <p:spPr>
          <a:xfrm rot="0">
            <a:off x="3028746" y="17824503"/>
            <a:ext cx="5497391" cy="570211"/>
          </a:xfrm>
          <a:prstGeom prst="rect">
            <a:avLst/>
          </a:prstGeom>
        </p:spPr>
        <p:txBody>
          <a:bodyPr anchor="t" rtlCol="false" tIns="0" lIns="0" bIns="0" rIns="0">
            <a:spAutoFit/>
          </a:bodyPr>
          <a:lstStyle/>
          <a:p>
            <a:pPr algn="l">
              <a:lnSpc>
                <a:spcPts val="4763"/>
              </a:lnSpc>
            </a:pPr>
            <a:r>
              <a:rPr lang="en-US" b="true" sz="3402" spc="153">
                <a:solidFill>
                  <a:srgbClr val="F47051"/>
                </a:solidFill>
                <a:latin typeface="Gordita Bold"/>
                <a:ea typeface="Gordita Bold"/>
                <a:cs typeface="Gordita Bold"/>
                <a:sym typeface="Gordita Bold"/>
              </a:rPr>
              <a:t>OBJECTIVE</a:t>
            </a:r>
          </a:p>
        </p:txBody>
      </p:sp>
      <p:sp>
        <p:nvSpPr>
          <p:cNvPr name="TextBox 33" id="33"/>
          <p:cNvSpPr txBox="true"/>
          <p:nvPr/>
        </p:nvSpPr>
        <p:spPr>
          <a:xfrm rot="0">
            <a:off x="3028746" y="8261729"/>
            <a:ext cx="8218319" cy="8926269"/>
          </a:xfrm>
          <a:prstGeom prst="rect">
            <a:avLst/>
          </a:prstGeom>
        </p:spPr>
        <p:txBody>
          <a:bodyPr anchor="t" rtlCol="false" tIns="0" lIns="0" bIns="0" rIns="0">
            <a:spAutoFit/>
          </a:bodyPr>
          <a:lstStyle/>
          <a:p>
            <a:pPr algn="l">
              <a:lnSpc>
                <a:spcPts val="5103"/>
              </a:lnSpc>
            </a:pPr>
            <a:r>
              <a:rPr lang="en-US" sz="3402">
                <a:solidFill>
                  <a:srgbClr val="000001"/>
                </a:solidFill>
                <a:latin typeface="Gordita"/>
                <a:ea typeface="Gordita"/>
                <a:cs typeface="Gordita"/>
                <a:sym typeface="Gordita"/>
              </a:rPr>
              <a:t>It is important for your readers to know what your research is about and why it's important. State this as clearly as possible.</a:t>
            </a:r>
          </a:p>
          <a:p>
            <a:pPr algn="l">
              <a:lnSpc>
                <a:spcPts val="5103"/>
              </a:lnSpc>
            </a:pPr>
          </a:p>
          <a:p>
            <a:pPr algn="l" marL="0" indent="0" lvl="0">
              <a:lnSpc>
                <a:spcPts val="5103"/>
              </a:lnSpc>
            </a:pPr>
            <a:r>
              <a:rPr lang="en-US" sz="3402">
                <a:solidFill>
                  <a:srgbClr val="000001"/>
                </a:solidFill>
                <a:latin typeface="Gordita"/>
                <a:ea typeface="Gordita"/>
                <a:cs typeface="Gordita"/>
                <a:sym typeface="Gordita"/>
              </a:rPr>
              <a:t>Posters are a popular method of presenting research findings in a concise and visually pleasing manner. Start by introducing the subject of your research and your hypothesis. What are the questions about this topic that you want to answer? What new things can it contribute to existing literature?</a:t>
            </a:r>
          </a:p>
        </p:txBody>
      </p:sp>
      <p:sp>
        <p:nvSpPr>
          <p:cNvPr name="TextBox 34" id="34"/>
          <p:cNvSpPr txBox="true"/>
          <p:nvPr/>
        </p:nvSpPr>
        <p:spPr>
          <a:xfrm rot="0">
            <a:off x="23423965" y="19370234"/>
            <a:ext cx="12720730" cy="3805898"/>
          </a:xfrm>
          <a:prstGeom prst="rect">
            <a:avLst/>
          </a:prstGeom>
        </p:spPr>
        <p:txBody>
          <a:bodyPr anchor="t" rtlCol="false" tIns="0" lIns="0" bIns="0" rIns="0">
            <a:spAutoFit/>
          </a:bodyPr>
          <a:lstStyle/>
          <a:p>
            <a:pPr algn="l">
              <a:lnSpc>
                <a:spcPts val="5103"/>
              </a:lnSpc>
            </a:pPr>
            <a:r>
              <a:rPr lang="en-US" sz="3402">
                <a:solidFill>
                  <a:srgbClr val="000001"/>
                </a:solidFill>
                <a:latin typeface="Gordita"/>
                <a:ea typeface="Gordita"/>
                <a:cs typeface="Gordita"/>
                <a:sym typeface="Gordita"/>
              </a:rPr>
              <a:t>Summarize the key findings of your study. Address </a:t>
            </a:r>
          </a:p>
          <a:p>
            <a:pPr algn="l">
              <a:lnSpc>
                <a:spcPts val="5103"/>
              </a:lnSpc>
            </a:pPr>
            <a:r>
              <a:rPr lang="en-US" sz="3402">
                <a:solidFill>
                  <a:srgbClr val="000001"/>
                </a:solidFill>
                <a:latin typeface="Gordita"/>
                <a:ea typeface="Gordita"/>
                <a:cs typeface="Gordita"/>
                <a:sym typeface="Gordita"/>
              </a:rPr>
              <a:t>any limitations encountered during your research. </a:t>
            </a:r>
          </a:p>
          <a:p>
            <a:pPr algn="l">
              <a:lnSpc>
                <a:spcPts val="5103"/>
              </a:lnSpc>
            </a:pPr>
            <a:r>
              <a:rPr lang="en-US" sz="3402">
                <a:solidFill>
                  <a:srgbClr val="000001"/>
                </a:solidFill>
                <a:latin typeface="Gordita"/>
                <a:ea typeface="Gordita"/>
                <a:cs typeface="Gordita"/>
                <a:sym typeface="Gordita"/>
              </a:rPr>
              <a:t>Make suggestions for future study and practical applications based on the findings. End with a powerful closing statement that emphasizes the broader impact of your research.</a:t>
            </a:r>
          </a:p>
        </p:txBody>
      </p:sp>
      <p:sp>
        <p:nvSpPr>
          <p:cNvPr name="TextBox 35" id="35"/>
          <p:cNvSpPr txBox="true"/>
          <p:nvPr/>
        </p:nvSpPr>
        <p:spPr>
          <a:xfrm rot="0">
            <a:off x="23423965" y="18621129"/>
            <a:ext cx="4024333" cy="570267"/>
          </a:xfrm>
          <a:prstGeom prst="rect">
            <a:avLst/>
          </a:prstGeom>
        </p:spPr>
        <p:txBody>
          <a:bodyPr anchor="t" rtlCol="false" tIns="0" lIns="0" bIns="0" rIns="0">
            <a:spAutoFit/>
          </a:bodyPr>
          <a:lstStyle/>
          <a:p>
            <a:pPr algn="l">
              <a:lnSpc>
                <a:spcPts val="4763"/>
              </a:lnSpc>
            </a:pPr>
            <a:r>
              <a:rPr lang="en-US" b="true" sz="3402" spc="153">
                <a:solidFill>
                  <a:srgbClr val="F47051"/>
                </a:solidFill>
                <a:latin typeface="Gordita Bold"/>
                <a:ea typeface="Gordita Bold"/>
                <a:cs typeface="Gordita Bold"/>
                <a:sym typeface="Gordita Bold"/>
              </a:rPr>
              <a:t>CONCLUSION</a:t>
            </a:r>
          </a:p>
        </p:txBody>
      </p:sp>
      <p:sp>
        <p:nvSpPr>
          <p:cNvPr name="TextBox 36" id="36"/>
          <p:cNvSpPr txBox="true"/>
          <p:nvPr/>
        </p:nvSpPr>
        <p:spPr>
          <a:xfrm rot="0">
            <a:off x="23475806" y="24193608"/>
            <a:ext cx="12086133" cy="1245713"/>
          </a:xfrm>
          <a:prstGeom prst="rect">
            <a:avLst/>
          </a:prstGeom>
        </p:spPr>
        <p:txBody>
          <a:bodyPr anchor="t" rtlCol="false" tIns="0" lIns="0" bIns="0" rIns="0">
            <a:spAutoFit/>
          </a:bodyPr>
          <a:lstStyle/>
          <a:p>
            <a:pPr algn="l">
              <a:lnSpc>
                <a:spcPts val="5103"/>
              </a:lnSpc>
            </a:pPr>
            <a:r>
              <a:rPr lang="en-US" sz="3402">
                <a:solidFill>
                  <a:srgbClr val="000001"/>
                </a:solidFill>
                <a:latin typeface="Gordita"/>
                <a:ea typeface="Gordita"/>
                <a:cs typeface="Gordita"/>
                <a:sym typeface="Gordita"/>
              </a:rPr>
              <a:t>List down appropriate references</a:t>
            </a:r>
          </a:p>
          <a:p>
            <a:pPr algn="l" marL="0" indent="0" lvl="0">
              <a:lnSpc>
                <a:spcPts val="5103"/>
              </a:lnSpc>
              <a:spcBef>
                <a:spcPct val="0"/>
              </a:spcBef>
            </a:pPr>
            <a:r>
              <a:rPr lang="en-US" sz="3402">
                <a:solidFill>
                  <a:srgbClr val="000001"/>
                </a:solidFill>
                <a:latin typeface="Gordita"/>
                <a:ea typeface="Gordita"/>
                <a:cs typeface="Gordita"/>
                <a:sym typeface="Gordita"/>
              </a:rPr>
              <a:t>Cite them on the text wherever indicated</a:t>
            </a:r>
          </a:p>
        </p:txBody>
      </p:sp>
      <p:sp>
        <p:nvSpPr>
          <p:cNvPr name="TextBox 37" id="37"/>
          <p:cNvSpPr txBox="true"/>
          <p:nvPr/>
        </p:nvSpPr>
        <p:spPr>
          <a:xfrm rot="0">
            <a:off x="23475806" y="23591153"/>
            <a:ext cx="5704656" cy="570267"/>
          </a:xfrm>
          <a:prstGeom prst="rect">
            <a:avLst/>
          </a:prstGeom>
        </p:spPr>
        <p:txBody>
          <a:bodyPr anchor="t" rtlCol="false" tIns="0" lIns="0" bIns="0" rIns="0">
            <a:spAutoFit/>
          </a:bodyPr>
          <a:lstStyle/>
          <a:p>
            <a:pPr algn="l">
              <a:lnSpc>
                <a:spcPts val="4763"/>
              </a:lnSpc>
            </a:pPr>
            <a:r>
              <a:rPr lang="en-US" b="true" sz="3402" spc="153">
                <a:solidFill>
                  <a:srgbClr val="F47051"/>
                </a:solidFill>
                <a:latin typeface="Gordita Bold"/>
                <a:ea typeface="Gordita Bold"/>
                <a:cs typeface="Gordita Bold"/>
                <a:sym typeface="Gordita Bold"/>
              </a:rPr>
              <a:t>REFERENCES</a:t>
            </a:r>
          </a:p>
        </p:txBody>
      </p:sp>
      <p:sp>
        <p:nvSpPr>
          <p:cNvPr name="TextBox 38" id="38"/>
          <p:cNvSpPr txBox="true"/>
          <p:nvPr/>
        </p:nvSpPr>
        <p:spPr>
          <a:xfrm rot="0">
            <a:off x="2195047" y="26234417"/>
            <a:ext cx="35177499" cy="570453"/>
          </a:xfrm>
          <a:prstGeom prst="rect">
            <a:avLst/>
          </a:prstGeom>
        </p:spPr>
        <p:txBody>
          <a:bodyPr anchor="t" rtlCol="false" tIns="0" lIns="0" bIns="0" rIns="0">
            <a:spAutoFit/>
          </a:bodyPr>
          <a:lstStyle/>
          <a:p>
            <a:pPr algn="ctr">
              <a:lnSpc>
                <a:spcPts val="4763"/>
              </a:lnSpc>
            </a:pPr>
            <a:r>
              <a:rPr lang="en-US" b="true" sz="3402">
                <a:solidFill>
                  <a:srgbClr val="000000"/>
                </a:solidFill>
                <a:latin typeface="Gordita Bold"/>
                <a:ea typeface="Gordita Bold"/>
                <a:cs typeface="Gordita Bold"/>
                <a:sym typeface="Gordita Bold"/>
              </a:rPr>
              <a:t>EIVOC - </a:t>
            </a:r>
            <a:r>
              <a:rPr lang="en-US" b="true" sz="3402">
                <a:solidFill>
                  <a:srgbClr val="000000"/>
                </a:solidFill>
                <a:latin typeface="Gordita Bold"/>
                <a:ea typeface="Gordita Bold"/>
                <a:cs typeface="Gordita Bold"/>
                <a:sym typeface="Gordita Bold"/>
              </a:rPr>
              <a:t>ESO’S INTERNATIONAL VISION SCIENCE AND OPTOMETRY CONFERENCE - 15 TO 17 AUGUST 2025, CHENNAI</a:t>
            </a:r>
          </a:p>
        </p:txBody>
      </p:sp>
      <p:sp>
        <p:nvSpPr>
          <p:cNvPr name="TextBox 39" id="39"/>
          <p:cNvSpPr txBox="true"/>
          <p:nvPr/>
        </p:nvSpPr>
        <p:spPr>
          <a:xfrm rot="0">
            <a:off x="24760489" y="14342850"/>
            <a:ext cx="4339467" cy="570211"/>
          </a:xfrm>
          <a:prstGeom prst="rect">
            <a:avLst/>
          </a:prstGeom>
        </p:spPr>
        <p:txBody>
          <a:bodyPr anchor="t" rtlCol="false" tIns="0" lIns="0" bIns="0" rIns="0">
            <a:spAutoFit/>
          </a:bodyPr>
          <a:lstStyle/>
          <a:p>
            <a:pPr algn="ctr">
              <a:lnSpc>
                <a:spcPts val="4763"/>
              </a:lnSpc>
            </a:pPr>
            <a:r>
              <a:rPr lang="en-US" b="true" sz="3402">
                <a:solidFill>
                  <a:srgbClr val="000001"/>
                </a:solidFill>
                <a:latin typeface="Gordita Bold"/>
                <a:ea typeface="Gordita Bold"/>
                <a:cs typeface="Gordita Bold"/>
                <a:sym typeface="Gordita Bold"/>
              </a:rPr>
              <a:t>Add the chart title</a:t>
            </a:r>
          </a:p>
        </p:txBody>
      </p:sp>
      <p:sp>
        <p:nvSpPr>
          <p:cNvPr name="TextBox 40" id="40"/>
          <p:cNvSpPr txBox="true"/>
          <p:nvPr/>
        </p:nvSpPr>
        <p:spPr>
          <a:xfrm rot="0">
            <a:off x="31509394" y="14342850"/>
            <a:ext cx="4339467" cy="570211"/>
          </a:xfrm>
          <a:prstGeom prst="rect">
            <a:avLst/>
          </a:prstGeom>
        </p:spPr>
        <p:txBody>
          <a:bodyPr anchor="t" rtlCol="false" tIns="0" lIns="0" bIns="0" rIns="0">
            <a:spAutoFit/>
          </a:bodyPr>
          <a:lstStyle/>
          <a:p>
            <a:pPr algn="ctr">
              <a:lnSpc>
                <a:spcPts val="4763"/>
              </a:lnSpc>
            </a:pPr>
            <a:r>
              <a:rPr lang="en-US" b="true" sz="3402">
                <a:solidFill>
                  <a:srgbClr val="000001"/>
                </a:solidFill>
                <a:latin typeface="Gordita Bold"/>
                <a:ea typeface="Gordita Bold"/>
                <a:cs typeface="Gordita Bold"/>
                <a:sym typeface="Gordita Bold"/>
              </a:rPr>
              <a:t>Add the chart title</a:t>
            </a:r>
          </a:p>
        </p:txBody>
      </p:sp>
      <p:sp>
        <p:nvSpPr>
          <p:cNvPr name="TextBox 41" id="41"/>
          <p:cNvSpPr txBox="true"/>
          <p:nvPr/>
        </p:nvSpPr>
        <p:spPr>
          <a:xfrm rot="0">
            <a:off x="11931597" y="2861080"/>
            <a:ext cx="25440949" cy="1586206"/>
          </a:xfrm>
          <a:prstGeom prst="rect">
            <a:avLst/>
          </a:prstGeom>
        </p:spPr>
        <p:txBody>
          <a:bodyPr anchor="t" rtlCol="false" tIns="0" lIns="0" bIns="0" rIns="0">
            <a:spAutoFit/>
          </a:bodyPr>
          <a:lstStyle/>
          <a:p>
            <a:pPr algn="l">
              <a:lnSpc>
                <a:spcPts val="12962"/>
              </a:lnSpc>
            </a:pPr>
            <a:r>
              <a:rPr lang="en-US" b="true" sz="9259" spc="416">
                <a:solidFill>
                  <a:srgbClr val="F47051"/>
                </a:solidFill>
                <a:latin typeface="Gordita Bold"/>
                <a:ea typeface="Gordita Bold"/>
                <a:cs typeface="Gordita Bold"/>
                <a:sym typeface="Gordita Bold"/>
              </a:rPr>
              <a:t>TITLE OF THE STUDY</a:t>
            </a:r>
          </a:p>
        </p:txBody>
      </p:sp>
      <p:sp>
        <p:nvSpPr>
          <p:cNvPr name="TextBox 42" id="42"/>
          <p:cNvSpPr txBox="true"/>
          <p:nvPr/>
        </p:nvSpPr>
        <p:spPr>
          <a:xfrm rot="0">
            <a:off x="31509394" y="2458339"/>
            <a:ext cx="5497391" cy="2368878"/>
          </a:xfrm>
          <a:prstGeom prst="rect">
            <a:avLst/>
          </a:prstGeom>
        </p:spPr>
        <p:txBody>
          <a:bodyPr anchor="t" rtlCol="false" tIns="0" lIns="0" bIns="0" rIns="0">
            <a:spAutoFit/>
          </a:bodyPr>
          <a:lstStyle/>
          <a:p>
            <a:pPr algn="l">
              <a:lnSpc>
                <a:spcPts val="4763"/>
              </a:lnSpc>
            </a:pPr>
            <a:r>
              <a:rPr lang="en-US" b="true" sz="3402" spc="153">
                <a:solidFill>
                  <a:srgbClr val="F47051"/>
                </a:solidFill>
                <a:latin typeface="Gordita Bold"/>
                <a:ea typeface="Gordita Bold"/>
                <a:cs typeface="Gordita Bold"/>
                <a:sym typeface="Gordita Bold"/>
              </a:rPr>
              <a:t>PRE-REGISTRATION NUMBER</a:t>
            </a:r>
          </a:p>
          <a:p>
            <a:pPr algn="l">
              <a:lnSpc>
                <a:spcPts val="4763"/>
              </a:lnSpc>
            </a:pPr>
          </a:p>
          <a:p>
            <a:pPr algn="l">
              <a:lnSpc>
                <a:spcPts val="4763"/>
              </a:lnSpc>
            </a:pPr>
            <a:r>
              <a:rPr lang="en-US" b="true" sz="3402" spc="153">
                <a:solidFill>
                  <a:srgbClr val="F47051"/>
                </a:solidFill>
                <a:latin typeface="Gordita Bold"/>
                <a:ea typeface="Gordita Bold"/>
                <a:cs typeface="Gordita Bold"/>
                <a:sym typeface="Gordita Bold"/>
              </a:rPr>
              <a:t>INSTITUTION LOGO</a:t>
            </a:r>
          </a:p>
        </p:txBody>
      </p:sp>
      <p:sp>
        <p:nvSpPr>
          <p:cNvPr name="TextBox 43" id="43"/>
          <p:cNvSpPr txBox="true"/>
          <p:nvPr/>
        </p:nvSpPr>
        <p:spPr>
          <a:xfrm rot="0">
            <a:off x="23423965" y="15834322"/>
            <a:ext cx="12720730" cy="1245713"/>
          </a:xfrm>
          <a:prstGeom prst="rect">
            <a:avLst/>
          </a:prstGeom>
        </p:spPr>
        <p:txBody>
          <a:bodyPr anchor="t" rtlCol="false" tIns="0" lIns="0" bIns="0" rIns="0">
            <a:spAutoFit/>
          </a:bodyPr>
          <a:lstStyle/>
          <a:p>
            <a:pPr algn="l">
              <a:lnSpc>
                <a:spcPts val="5103"/>
              </a:lnSpc>
            </a:pPr>
            <a:r>
              <a:rPr lang="en-US" sz="3402">
                <a:solidFill>
                  <a:srgbClr val="000001"/>
                </a:solidFill>
                <a:latin typeface="Gordita"/>
                <a:ea typeface="Gordita"/>
                <a:cs typeface="Gordita"/>
                <a:sym typeface="Gordita"/>
              </a:rPr>
              <a:t>Summarize the key findings of your study in comparison with previously published literatures</a:t>
            </a:r>
          </a:p>
        </p:txBody>
      </p:sp>
      <p:sp>
        <p:nvSpPr>
          <p:cNvPr name="TextBox 44" id="44"/>
          <p:cNvSpPr txBox="true"/>
          <p:nvPr/>
        </p:nvSpPr>
        <p:spPr>
          <a:xfrm rot="0">
            <a:off x="23423965" y="15085217"/>
            <a:ext cx="4024333" cy="570267"/>
          </a:xfrm>
          <a:prstGeom prst="rect">
            <a:avLst/>
          </a:prstGeom>
        </p:spPr>
        <p:txBody>
          <a:bodyPr anchor="t" rtlCol="false" tIns="0" lIns="0" bIns="0" rIns="0">
            <a:spAutoFit/>
          </a:bodyPr>
          <a:lstStyle/>
          <a:p>
            <a:pPr algn="l">
              <a:lnSpc>
                <a:spcPts val="4763"/>
              </a:lnSpc>
            </a:pPr>
            <a:r>
              <a:rPr lang="en-US" b="true" sz="3402" spc="153">
                <a:solidFill>
                  <a:srgbClr val="F47051"/>
                </a:solidFill>
                <a:latin typeface="Gordita Bold"/>
                <a:ea typeface="Gordita Bold"/>
                <a:cs typeface="Gordita Bold"/>
                <a:sym typeface="Gordita Bold"/>
              </a:rPr>
              <a:t>DISCUSSION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DAGnCMWl-nM</dc:identifier>
  <dcterms:modified xsi:type="dcterms:W3CDTF">2011-08-01T06:04:30Z</dcterms:modified>
  <cp:revision>1</cp:revision>
  <dc:title>Copy of EIVOC Poster Template</dc:title>
</cp:coreProperties>
</file>